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84" r:id="rId5"/>
    <p:sldMasterId id="2147483672" r:id="rId6"/>
    <p:sldMasterId id="2147483660" r:id="rId7"/>
    <p:sldMasterId id="2147483696" r:id="rId8"/>
    <p:sldMasterId id="2147483708" r:id="rId9"/>
  </p:sldMasterIdLst>
  <p:notesMasterIdLst>
    <p:notesMasterId r:id="rId34"/>
  </p:notesMasterIdLst>
  <p:sldIdLst>
    <p:sldId id="425" r:id="rId10"/>
    <p:sldId id="432" r:id="rId11"/>
    <p:sldId id="431" r:id="rId12"/>
    <p:sldId id="430" r:id="rId13"/>
    <p:sldId id="434" r:id="rId14"/>
    <p:sldId id="410" r:id="rId15"/>
    <p:sldId id="411" r:id="rId16"/>
    <p:sldId id="414" r:id="rId17"/>
    <p:sldId id="394" r:id="rId18"/>
    <p:sldId id="395" r:id="rId19"/>
    <p:sldId id="407" r:id="rId20"/>
    <p:sldId id="426" r:id="rId21"/>
    <p:sldId id="427" r:id="rId22"/>
    <p:sldId id="428" r:id="rId23"/>
    <p:sldId id="433" r:id="rId24"/>
    <p:sldId id="435" r:id="rId25"/>
    <p:sldId id="436" r:id="rId26"/>
    <p:sldId id="437" r:id="rId27"/>
    <p:sldId id="439" r:id="rId28"/>
    <p:sldId id="440" r:id="rId29"/>
    <p:sldId id="441" r:id="rId30"/>
    <p:sldId id="438" r:id="rId31"/>
    <p:sldId id="442" r:id="rId32"/>
    <p:sldId id="429" r:id="rId33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556A5"/>
    <a:srgbClr val="0557A3"/>
    <a:srgbClr val="0556A4"/>
    <a:srgbClr val="BF488B"/>
    <a:srgbClr val="C24A8D"/>
    <a:srgbClr val="1BA7B3"/>
    <a:srgbClr val="FFC60B"/>
    <a:srgbClr val="3E11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>
      <p:cViewPr varScale="1">
        <p:scale>
          <a:sx n="67" d="100"/>
          <a:sy n="67" d="100"/>
        </p:scale>
        <p:origin x="-88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46077-BE72-4E48-987F-773DC17DD686}" type="datetimeFigureOut">
              <a:rPr lang="en-US" smtClean="0"/>
              <a:pPr/>
              <a:t>2/28/2020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66CC8-2EB1-4FF4-87AB-F9D2A8848D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60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66CC8-2EB1-4FF4-87AB-F9D2A8848DD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924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19 &amp; 20 November 2014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Erdbeer &amp; Spargel Karlsruhe 2014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CE415260-3025-4816-AF96-75FEF8F6EA4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26" name="Picture 2" descr="\\SERVER01\RedirectedFolders\PBontekoning\My Documents\Template\Kop illustratie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25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834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8030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49177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262266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416289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44237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227730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559766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2089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67113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946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a3f90bb-eaa0-45a8-905f-2801fd44fdd3" descr="865166A3-9D76-4A13-8085-9A8E77C78A7D@zyxe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349" y="332656"/>
            <a:ext cx="7872875" cy="864096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9350" y="1412777"/>
            <a:ext cx="11713301" cy="4608512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Rechthoek 8"/>
          <p:cNvSpPr/>
          <p:nvPr userDrawn="1"/>
        </p:nvSpPr>
        <p:spPr>
          <a:xfrm>
            <a:off x="9240349" y="23523"/>
            <a:ext cx="2688299" cy="1317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C:\Users\Peter\Desktop\goossens.png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269152" y="264144"/>
            <a:ext cx="1709835" cy="106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19 &amp; 20 </a:t>
            </a:r>
            <a:r>
              <a:rPr lang="nl-NL" sz="979" dirty="0"/>
              <a:t>November</a:t>
            </a:r>
            <a:r>
              <a:rPr lang="nl-NL" dirty="0"/>
              <a:t> 2014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Erdbeer</a:t>
            </a:r>
            <a:r>
              <a:rPr lang="en-US" dirty="0"/>
              <a:t> &amp; </a:t>
            </a:r>
            <a:r>
              <a:rPr lang="en-US" dirty="0" err="1"/>
              <a:t>Spargel</a:t>
            </a:r>
            <a:r>
              <a:rPr lang="en-US" dirty="0"/>
              <a:t> Karlsruhe 2014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415260-3025-4816-AF96-75FEF8F6EA4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037175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216099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741879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440905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893574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079293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953755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Erdbeer &amp; Spargel Karlsruhe 2014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0865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Erdbeer &amp; Spargel Karlsruhe 2014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640598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Erdbeer &amp; Spargel Karlsruhe 2014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78238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Erdbeer &amp; Spargel Karlsruhe 2014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36587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a3f90bb-eaa0-45a8-905f-2801fd44fdd3" descr="865166A3-9D76-4A13-8085-9A8E77C78A7D@zyxe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3935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3935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39349" y="332656"/>
            <a:ext cx="7872875" cy="864096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39349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19 &amp; 20 November 2014</a:t>
            </a:r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Erdbeer &amp; Spargel Karlsruhe 2014</a:t>
            </a:r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107851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CE415260-3025-4816-AF96-75FEF8F6EA4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559039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Erdbeer &amp; Spargel Karlsruhe 2014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865754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Erdbeer &amp; Spargel Karlsruhe 2014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616942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290895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83610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2775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7832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522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1672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82293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697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a3f90bb-eaa0-45a8-905f-2801fd44fdd3" descr="865166A3-9D76-4A13-8085-9A8E77C78A7D@zyxe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39349" y="332656"/>
            <a:ext cx="7872875" cy="864096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39349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19 &amp; 20 November 2014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Erdbeer &amp; Spargel Karlsruhe 2014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107851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CE415260-3025-4816-AF96-75FEF8F6EA4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2185494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0132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4370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9335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6196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67932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4654EE7-A891-41EC-B9E0-2C04CDDE9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170DD114-47CE-4D8D-BBF8-D3F914C99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E57783D4-85A5-4CDC-8883-7D580059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DEB3EF76-66C4-4213-A62F-D9021788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3914D8D-EE21-41F3-9081-CDFD52A5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308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E9538FD-B65C-4A4B-AC9A-7526C028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05F1C993-0C5D-41DC-B42F-5A957CFAF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DE3A033B-C11E-4C1F-BB9C-52AA1973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B0DC34C4-B869-4858-945C-2877C3F4A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89784E8-9240-4962-B9D5-D266D9D0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088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421FAE1-F26A-473F-9C5B-B5A391AAF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A6A8A3C3-CB0F-4FF2-A44A-14487B09E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C2E5EFDB-42AE-41EE-8958-95568C5C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7B3F8FE5-773A-4DCE-BF6E-EE9F0375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E89D66A0-D56F-4CEA-B6BB-0BDB6AE8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3540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A116DB6-63AC-471E-86D6-0707FD1D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166DB6F2-7484-43F3-A455-8C5531E7E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6928AC19-9AAA-476C-B65F-9BB990D17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6E866CA5-3B17-4241-85B4-9847D33D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53880E1F-B2AF-4A14-93A9-2F04A224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DB5FB0B8-B0F3-42A3-B756-ED891F43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5272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042B26A-B8AB-4715-BF57-E28E86A1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7AD00365-F9C6-4804-B468-7D26CAD00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C6D867F5-B475-412A-9979-1F3EA2962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8275F776-438A-4BE8-810B-1A486E83C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652F422E-C575-436F-AED4-CA8CAFD97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651EB607-BC5C-4DDF-B2D1-F4892617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8C3513FE-E07A-456D-8087-D6959C54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8CB42CAC-7D76-4761-9A49-06B303348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5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1994231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A7BC273-DD01-44E3-A694-1021589A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D9EF7844-20A1-41B9-9683-29A7CE470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CE72513E-ABFF-426A-B9D8-65611271B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5B2B3133-69E3-4F7C-990A-DCB6AC70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360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22881730-8182-41CE-93A9-5EDA4BE10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77553264-24B5-4913-B9EB-2C76D9C8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F063D65C-1476-4D46-B26C-C8D5811A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304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41408B5-E23C-4253-9FAF-DDD5F536D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B411215-6579-49A2-83FC-CCA72A8C2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A15AC6C7-00E2-461F-8415-31813F3EF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74DB5232-6536-48CD-927E-C396A52E8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5A660549-04A8-496F-9670-D6038DB24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C1F5D3AC-0272-48C6-9255-B8A6746C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044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E46F9E-8D9C-46F4-A724-9673B291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D88E1DCC-67CF-43D3-8677-E70A2C546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85727324-AFD2-4815-A8A8-94FB67A67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679ABC58-7339-4A63-B5FF-DE948CE1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1F715FDE-4091-46E2-9138-1B0A41B5A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47A78109-E716-4212-8F0F-5E22476F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159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F79C455-FCF1-4505-A84C-BA98CE74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F415951E-0A08-4B31-8B6F-16718A229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99FD2381-511C-4EE8-9C15-F8526DF29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3DB06DCB-1268-4A62-BD3B-CAF0DA183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4B7D756-0DE3-4A70-92EA-BE9EE5C3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6450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="" xmlns:a16="http://schemas.microsoft.com/office/drawing/2014/main" id="{4A7554EF-5C37-4A9C-A583-5A0DA6580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809C888B-7895-41C0-990A-D98D36EEB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4E19F998-D9A2-4C55-B914-4612F1D7D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E9192287-650D-4ECC-918F-D3434E308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37CD2340-5008-421C-AC67-C03F99AF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824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4654EE7-A891-41EC-B9E0-2C04CDDE9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170DD114-47CE-4D8D-BBF8-D3F914C99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E57783D4-85A5-4CDC-8883-7D580059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DEB3EF76-66C4-4213-A62F-D9021788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3914D8D-EE21-41F3-9081-CDFD52A5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652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E9538FD-B65C-4A4B-AC9A-7526C028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05F1C993-0C5D-41DC-B42F-5A957CFAF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DE3A033B-C11E-4C1F-BB9C-52AA1973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B0DC34C4-B869-4858-945C-2877C3F4A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89784E8-9240-4962-B9D5-D266D9D0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055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421FAE1-F26A-473F-9C5B-B5A391AAF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A6A8A3C3-CB0F-4FF2-A44A-14487B09E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C2E5EFDB-42AE-41EE-8958-95568C5C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7B3F8FE5-773A-4DCE-BF6E-EE9F0375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E89D66A0-D56F-4CEA-B6BB-0BDB6AE8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2938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A116DB6-63AC-471E-86D6-0707FD1D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166DB6F2-7484-43F3-A455-8C5531E7E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6928AC19-9AAA-476C-B65F-9BB990D17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6E866CA5-3B17-4241-85B4-9847D33D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53880E1F-B2AF-4A14-93A9-2F04A224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DB5FB0B8-B0F3-42A3-B756-ED891F43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31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6845253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042B26A-B8AB-4715-BF57-E28E86A1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7AD00365-F9C6-4804-B468-7D26CAD00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C6D867F5-B475-412A-9979-1F3EA2962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8275F776-438A-4BE8-810B-1A486E83C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652F422E-C575-436F-AED4-CA8CAFD97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651EB607-BC5C-4DDF-B2D1-F4892617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8C3513FE-E07A-456D-8087-D6959C54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8CB42CAC-7D76-4761-9A49-06B303348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92341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A7BC273-DD01-44E3-A694-1021589A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D9EF7844-20A1-41B9-9683-29A7CE470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CE72513E-ABFF-426A-B9D8-65611271B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5B2B3133-69E3-4F7C-990A-DCB6AC70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8449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22881730-8182-41CE-93A9-5EDA4BE10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77553264-24B5-4913-B9EB-2C76D9C8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F063D65C-1476-4D46-B26C-C8D5811A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2570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41408B5-E23C-4253-9FAF-DDD5F536D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B411215-6579-49A2-83FC-CCA72A8C2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A15AC6C7-00E2-461F-8415-31813F3EF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74DB5232-6536-48CD-927E-C396A52E8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5A660549-04A8-496F-9670-D6038DB24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C1F5D3AC-0272-48C6-9255-B8A6746C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761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E46F9E-8D9C-46F4-A724-9673B291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D88E1DCC-67CF-43D3-8677-E70A2C546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85727324-AFD2-4815-A8A8-94FB67A67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679ABC58-7339-4A63-B5FF-DE948CE1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1F715FDE-4091-46E2-9138-1B0A41B5A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47A78109-E716-4212-8F0F-5E22476F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474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F79C455-FCF1-4505-A84C-BA98CE74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F415951E-0A08-4B31-8B6F-16718A229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99FD2381-511C-4EE8-9C15-F8526DF29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3DB06DCB-1268-4A62-BD3B-CAF0DA183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4B7D756-0DE3-4A70-92EA-BE9EE5C3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27576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="" xmlns:a16="http://schemas.microsoft.com/office/drawing/2014/main" id="{4A7554EF-5C37-4A9C-A583-5A0DA6580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809C888B-7895-41C0-990A-D98D36EEB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4E19F998-D9A2-4C55-B914-4612F1D7D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E9192287-650D-4ECC-918F-D3434E308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37CD2340-5008-421C-AC67-C03F99AF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746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413471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72635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19 &amp; 20 November 2014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Erdbeer &amp; Spargel Karlsruhe 2014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57279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/>
              <a:t>19 &amp; 20 November 2014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Erdbeer &amp; Spargel Karlsruhe 2014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15260-3025-4816-AF96-75FEF8F6EA4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6298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1" r:id="rId5"/>
    <p:sldLayoutId id="2147483652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91EB4-2DA8-4E4B-9247-15DA726B19FD}" type="datetimeFigureOut">
              <a:rPr lang="nl-NL" smtClean="0"/>
              <a:pPr/>
              <a:t>28-2-2020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F905D-8864-4663-A180-BD6500E718F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1820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19 &amp; 20 November 2014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7CB55-AC02-44E4-9C49-DA39FA7914E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7367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19 &amp; 20 November 2014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Erdbeer &amp; Spargel Karlsruhe 2014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7CC5D-D1CD-47C6-B9D1-279789A54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873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09C25A98-AF04-468E-A062-75BDDEC1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A88BE574-03F5-4DDA-B6B1-33935969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2AEABB8-75E0-4A81-AFDA-02FFE06DD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0F2D1A1C-5B79-4A03-BA16-06A0FEE3C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3AB2AE2-8F86-4BAA-A315-64F40434C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4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09C25A98-AF04-468E-A062-75BDDEC1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A88BE574-03F5-4DDA-B6B1-33935969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2AEABB8-75E0-4A81-AFDA-02FFE06DD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6BC66-B17E-46DC-9D7A-DE8C3E8B2A1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28-2-2020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0F2D1A1C-5B79-4A03-BA16-06A0FEE3C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3AB2AE2-8F86-4BAA-A315-64F40434C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4C6DD-B50E-4DB1-9940-1FB4C921698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70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cid:3F6060A7-5BE6-4277-88A7-30A24A65A038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14.jpeg">
            <a:extLst>
              <a:ext uri="{FF2B5EF4-FFF2-40B4-BE49-F238E27FC236}">
                <a16:creationId xmlns="" xmlns:a16="http://schemas.microsoft.com/office/drawing/2014/main" id="{80C2B2A6-DBB8-439F-A20D-C56E84AA8F8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67747"/>
            <a:ext cx="5872821" cy="53371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DE4E5265-8D0F-4A57-B832-DF66251E5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1984" y="4430444"/>
            <a:ext cx="5976664" cy="139389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Эрик </a:t>
            </a:r>
            <a:r>
              <a:rPr lang="ru-RU" sz="4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Деккер</a:t>
            </a:r>
            <a:r>
              <a:rPr lang="nl-NL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nl-NL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Менеджер по продажам</a:t>
            </a:r>
            <a:endParaRPr lang="nl-NL" sz="4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="" xmlns:a16="http://schemas.microsoft.com/office/drawing/2014/main" id="{8CAE09D3-3B15-454B-9613-13659F2D1E05}"/>
              </a:ext>
            </a:extLst>
          </p:cNvPr>
          <p:cNvSpPr/>
          <p:nvPr/>
        </p:nvSpPr>
        <p:spPr>
          <a:xfrm>
            <a:off x="0" y="6643396"/>
            <a:ext cx="12192000" cy="214604"/>
          </a:xfrm>
          <a:prstGeom prst="rect">
            <a:avLst/>
          </a:prstGeom>
          <a:solidFill>
            <a:srgbClr val="1F3285"/>
          </a:solidFill>
          <a:ln>
            <a:solidFill>
              <a:srgbClr val="1F3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="" xmlns:a16="http://schemas.microsoft.com/office/drawing/2014/main" id="{7BF7AE52-AC3E-44B2-AB11-8C38C2E9F7F0}"/>
              </a:ext>
            </a:extLst>
          </p:cNvPr>
          <p:cNvSpPr/>
          <p:nvPr/>
        </p:nvSpPr>
        <p:spPr>
          <a:xfrm>
            <a:off x="0" y="6204857"/>
            <a:ext cx="12192000" cy="4385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>
              <a:solidFill>
                <a:prstClr val="white"/>
              </a:solidFill>
            </a:endParaRPr>
          </a:p>
          <a:p>
            <a:pPr algn="ctr"/>
            <a:r>
              <a:rPr lang="nl-NL" sz="1600" dirty="0">
                <a:solidFill>
                  <a:prstClr val="white"/>
                </a:solidFill>
              </a:rPr>
              <a:t>AARDBEIPLANTEN – STRAWBERRYPLANTS – ERDBEERPFLANZEN – AARDBEIPLANTEN – STRAWBERRYPLANTS - ERDBEERPFLANZEN</a:t>
            </a:r>
          </a:p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7" name="AutoShape 4" descr="logo">
            <a:extLst>
              <a:ext uri="{FF2B5EF4-FFF2-40B4-BE49-F238E27FC236}">
                <a16:creationId xmlns="" xmlns:a16="http://schemas.microsoft.com/office/drawing/2014/main" id="{89A3A38A-90D8-46D5-968C-6B4503B7A8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8" name="AutoShape 6" descr="logo">
            <a:extLst>
              <a:ext uri="{FF2B5EF4-FFF2-40B4-BE49-F238E27FC236}">
                <a16:creationId xmlns="" xmlns:a16="http://schemas.microsoft.com/office/drawing/2014/main" id="{E4075170-4D43-47D6-8E31-F4DD85ECF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="" xmlns:a16="http://schemas.microsoft.com/office/drawing/2014/main" id="{7012B5E4-B8B7-4E4D-A7D3-94AD5D664477}"/>
              </a:ext>
            </a:extLst>
          </p:cNvPr>
          <p:cNvSpPr/>
          <p:nvPr/>
        </p:nvSpPr>
        <p:spPr>
          <a:xfrm>
            <a:off x="0" y="0"/>
            <a:ext cx="12192000" cy="214604"/>
          </a:xfrm>
          <a:prstGeom prst="rect">
            <a:avLst/>
          </a:prstGeom>
          <a:solidFill>
            <a:srgbClr val="1F3285"/>
          </a:solidFill>
          <a:ln>
            <a:solidFill>
              <a:srgbClr val="1F3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="" xmlns:a16="http://schemas.microsoft.com/office/drawing/2014/main" id="{8609A84F-603B-429A-A7B8-9C5A80567B89}"/>
              </a:ext>
            </a:extLst>
          </p:cNvPr>
          <p:cNvSpPr/>
          <p:nvPr/>
        </p:nvSpPr>
        <p:spPr>
          <a:xfrm>
            <a:off x="0" y="214604"/>
            <a:ext cx="12192000" cy="4385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>
              <a:solidFill>
                <a:prstClr val="white"/>
              </a:solidFill>
            </a:endParaRPr>
          </a:p>
          <a:p>
            <a:pPr algn="ctr"/>
            <a:r>
              <a:rPr lang="nl-NL" sz="1600" dirty="0">
                <a:solidFill>
                  <a:prstClr val="white"/>
                </a:solidFill>
              </a:rPr>
              <a:t>AARDBEIPLANTEN – STRAWBERRYPLANTS – ERDBEERPFLANZEN – AARDBEIPLANTEN – STRAWBERRYPLANTS - ERDBEERPFLANZEN</a:t>
            </a:r>
          </a:p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EF6323D0-8E85-4C05-AFD6-86E72B62F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1862" y="1229567"/>
            <a:ext cx="52482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580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I" i="1" dirty="0" err="1"/>
              <a:t>Sonsation</a:t>
            </a:r>
            <a:r>
              <a:rPr lang="de-LI" i="1" dirty="0"/>
              <a:t> </a:t>
            </a:r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9107851" y="6356351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15260-3025-4816-AF96-75FEF8F6EA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335360" y="2437723"/>
            <a:ext cx="8868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dirty="0">
              <a:solidFill>
                <a:srgbClr val="0556A5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nl-NL" sz="900" i="0" u="none" strike="noStrike" kern="1200" cap="none" spc="0" normalizeH="0" baseline="0" noProof="0" dirty="0">
              <a:ln>
                <a:noFill/>
              </a:ln>
              <a:solidFill>
                <a:srgbClr val="0556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9896" y="1879448"/>
            <a:ext cx="6120680" cy="352839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3712" y="2204863"/>
            <a:ext cx="810838" cy="287756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35972903-AEC6-4710-8C8A-3F5AC512C97E}"/>
              </a:ext>
            </a:extLst>
          </p:cNvPr>
          <p:cNvSpPr txBox="1"/>
          <p:nvPr/>
        </p:nvSpPr>
        <p:spPr>
          <a:xfrm>
            <a:off x="481773" y="1988840"/>
            <a:ext cx="20138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Вкус</a:t>
            </a:r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Форма</a:t>
            </a:r>
            <a:endParaRPr lang="nl-NL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Срок хранения</a:t>
            </a:r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Урожайность</a:t>
            </a:r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Стойкость к заболеваниям</a:t>
            </a:r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Чувствительность к жаре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0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14E3977D-F993-47AF-89BA-490FB90E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="" xmlns:a16="http://schemas.microsoft.com/office/drawing/2014/main" id="{EA8B0A67-7CF5-47EA-80A2-24F8C98E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332656"/>
            <a:ext cx="7872875" cy="864096"/>
          </a:xfrm>
        </p:spPr>
        <p:txBody>
          <a:bodyPr/>
          <a:lstStyle/>
          <a:p>
            <a:r>
              <a:rPr lang="de-LI" i="1" dirty="0" err="1"/>
              <a:t>Sonsation</a:t>
            </a:r>
            <a:r>
              <a:rPr lang="de-LI" i="1" dirty="0"/>
              <a:t> </a:t>
            </a:r>
            <a:endParaRPr lang="nl-NL" b="0" dirty="0"/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0529007"/>
              </p:ext>
            </p:extLst>
          </p:nvPr>
        </p:nvGraphicFramePr>
        <p:xfrm>
          <a:off x="1919536" y="3869239"/>
          <a:ext cx="7472362" cy="1611339"/>
        </p:xfrm>
        <a:graphic>
          <a:graphicData uri="http://schemas.openxmlformats.org/drawingml/2006/table">
            <a:tbl>
              <a:tblPr/>
              <a:tblGrid>
                <a:gridCol w="880804"/>
                <a:gridCol w="1306733"/>
                <a:gridCol w="1377033"/>
                <a:gridCol w="1327408"/>
                <a:gridCol w="1521764"/>
                <a:gridCol w="1058620"/>
              </a:tblGrid>
              <a:tr h="5265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Сорт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Класс </a:t>
                      </a:r>
                      <a:r>
                        <a:rPr lang="nl-N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</a:t>
                      </a:r>
                      <a:r>
                        <a:rPr lang="nl-N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растение</a:t>
                      </a:r>
                      <a:r>
                        <a:rPr lang="nl-N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Начало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плодоношения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урожая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Конец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плодоношения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Вес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ягод 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587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Sonsation</a:t>
                      </a:r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4-6-2019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14-6-2019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1-7-2019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587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Elsanta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30-5-2019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9-6-2019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25-6-2019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 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hthoek 6">
            <a:extLst>
              <a:ext uri="{FF2B5EF4-FFF2-40B4-BE49-F238E27FC236}">
                <a16:creationId xmlns="" xmlns:a16="http://schemas.microsoft.com/office/drawing/2014/main" id="{E8525910-20E3-4FB5-90E5-DD2D076CC150}"/>
              </a:ext>
            </a:extLst>
          </p:cNvPr>
          <p:cNvSpPr/>
          <p:nvPr/>
        </p:nvSpPr>
        <p:spPr>
          <a:xfrm>
            <a:off x="1919561" y="19888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Локация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Köln-Auweiler 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Германия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endParaRPr lang="nl-NL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Расстояние между кустами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30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см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Тип рассады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свежие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саженцы в лотках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Дата посадки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23-08-2018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1578" y="1484784"/>
            <a:ext cx="28803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86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9107851" y="6356351"/>
            <a:ext cx="2844800" cy="365125"/>
          </a:xfrm>
        </p:spPr>
        <p:txBody>
          <a:bodyPr/>
          <a:lstStyle/>
          <a:p>
            <a:fld id="{CE415260-3025-4816-AF96-75FEF8F6EA47}" type="slidenum">
              <a:rPr lang="nl-NL" smtClean="0">
                <a:solidFill>
                  <a:prstClr val="white"/>
                </a:solidFill>
              </a:rPr>
              <a:pPr/>
              <a:t>12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239348" y="1268760"/>
            <a:ext cx="8868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 smtClean="0">
                <a:solidFill>
                  <a:srgbClr val="0556A5"/>
                </a:solidFill>
              </a:rPr>
              <a:t>Faith </a:t>
            </a:r>
            <a:r>
              <a:rPr lang="nl-NL" sz="2400" b="1" dirty="0" smtClean="0">
                <a:solidFill>
                  <a:srgbClr val="0556A5"/>
                </a:solidFill>
              </a:rPr>
              <a:t>‘</a:t>
            </a:r>
            <a:r>
              <a:rPr lang="ru-RU" sz="2400" b="1" dirty="0" smtClean="0">
                <a:solidFill>
                  <a:srgbClr val="0556A5"/>
                </a:solidFill>
              </a:rPr>
              <a:t>Поздний прекрасный сорт</a:t>
            </a:r>
            <a:r>
              <a:rPr lang="nl-NL" sz="2400" b="1" dirty="0" smtClean="0">
                <a:solidFill>
                  <a:srgbClr val="0556A5"/>
                </a:solidFill>
              </a:rPr>
              <a:t>’’ </a:t>
            </a:r>
            <a:endParaRPr lang="nl-NL" sz="2400" b="1" dirty="0">
              <a:solidFill>
                <a:srgbClr val="0556A5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00733" y="1538210"/>
            <a:ext cx="2015337" cy="13147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0733" y="3091741"/>
            <a:ext cx="1998562" cy="131529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05042" y="4645840"/>
            <a:ext cx="2004831" cy="126261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1624" y="2376756"/>
            <a:ext cx="507722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483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I" i="1" dirty="0" smtClean="0"/>
              <a:t>Faith </a:t>
            </a:r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9107851" y="6356351"/>
            <a:ext cx="2844800" cy="365125"/>
          </a:xfrm>
        </p:spPr>
        <p:txBody>
          <a:bodyPr/>
          <a:lstStyle/>
          <a:p>
            <a:pPr>
              <a:defRPr/>
            </a:pPr>
            <a:fld id="{CE415260-3025-4816-AF96-75FEF8F6EA47}" type="slidenum">
              <a:rPr lang="nl-NL" smtClean="0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335360" y="2437723"/>
            <a:ext cx="8868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nl-NL" sz="2400" dirty="0">
              <a:solidFill>
                <a:srgbClr val="0556A5"/>
              </a:solidFill>
            </a:endParaRPr>
          </a:p>
          <a:p>
            <a:pPr>
              <a:defRPr/>
            </a:pPr>
            <a:r>
              <a:rPr lang="nl-NL" sz="2400" dirty="0">
                <a:solidFill>
                  <a:srgbClr val="0556A5"/>
                </a:solidFill>
              </a:rPr>
              <a:t> </a:t>
            </a:r>
            <a:endParaRPr lang="nl-NL" sz="900" dirty="0">
              <a:solidFill>
                <a:srgbClr val="0556A5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35972903-AEC6-4710-8C8A-3F5AC512C97E}"/>
              </a:ext>
            </a:extLst>
          </p:cNvPr>
          <p:cNvSpPr txBox="1"/>
          <p:nvPr/>
        </p:nvSpPr>
        <p:spPr>
          <a:xfrm>
            <a:off x="481773" y="1988840"/>
            <a:ext cx="2013827" cy="4063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Вкус</a:t>
            </a:r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Форма</a:t>
            </a:r>
            <a:endParaRPr lang="nl-NL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Срок хранения</a:t>
            </a:r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Урожайность</a:t>
            </a:r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Стойкость к заболеваниям</a:t>
            </a:r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Чувствительность к жаре</a:t>
            </a:r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endParaRPr lang="de-DE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2422" y="1617106"/>
            <a:ext cx="6066214" cy="404414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7649" y="2200396"/>
            <a:ext cx="810838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73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14E3977D-F993-47AF-89BA-490FB90E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>
                <a:solidFill>
                  <a:prstClr val="white"/>
                </a:solidFill>
              </a:rPr>
              <a:pPr/>
              <a:t>14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="" xmlns:a16="http://schemas.microsoft.com/office/drawing/2014/main" id="{EA8B0A67-7CF5-47EA-80A2-24F8C98E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332656"/>
            <a:ext cx="7872875" cy="864096"/>
          </a:xfrm>
        </p:spPr>
        <p:txBody>
          <a:bodyPr/>
          <a:lstStyle/>
          <a:p>
            <a:r>
              <a:rPr lang="de-LI" i="1" dirty="0" smtClean="0"/>
              <a:t>Falco </a:t>
            </a:r>
            <a:endParaRPr lang="nl-NL" b="0" dirty="0"/>
          </a:p>
        </p:txBody>
      </p:sp>
      <p:sp>
        <p:nvSpPr>
          <p:cNvPr id="7" name="Rechthoek 6">
            <a:extLst>
              <a:ext uri="{FF2B5EF4-FFF2-40B4-BE49-F238E27FC236}">
                <a16:creationId xmlns="" xmlns:a16="http://schemas.microsoft.com/office/drawing/2014/main" id="{E8525910-20E3-4FB5-90E5-DD2D076CC150}"/>
              </a:ext>
            </a:extLst>
          </p:cNvPr>
          <p:cNvSpPr/>
          <p:nvPr/>
        </p:nvSpPr>
        <p:spPr>
          <a:xfrm>
            <a:off x="1919561" y="19888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Локация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Köln-Auweiler (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Германия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Расстояние между кустами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30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см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Тип рассады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свежие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саженцы в лотках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Дата посадки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23-08-2018</a:t>
            </a:r>
            <a:endParaRPr lang="nl-NL" dirty="0">
              <a:solidFill>
                <a:prstClr val="black"/>
              </a:solidFill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7659714"/>
              </p:ext>
            </p:extLst>
          </p:nvPr>
        </p:nvGraphicFramePr>
        <p:xfrm>
          <a:off x="1939354" y="3934311"/>
          <a:ext cx="7456313" cy="1510914"/>
        </p:xfrm>
        <a:graphic>
          <a:graphicData uri="http://schemas.openxmlformats.org/drawingml/2006/table">
            <a:tbl>
              <a:tblPr/>
              <a:tblGrid>
                <a:gridCol w="878912"/>
                <a:gridCol w="1303926"/>
                <a:gridCol w="1374075"/>
                <a:gridCol w="1324558"/>
                <a:gridCol w="1518496"/>
                <a:gridCol w="1056346"/>
              </a:tblGrid>
              <a:tr h="6362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Сорт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Класс </a:t>
                      </a:r>
                      <a:r>
                        <a:rPr lang="nl-N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</a:t>
                      </a:r>
                      <a:r>
                        <a:rPr lang="nl-N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растение</a:t>
                      </a:r>
                      <a:r>
                        <a:rPr lang="nl-N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Начало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плодоношения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урожая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Конец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плодоношения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Вес ягод 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31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Faith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1.020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11-06-2019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20-06-2019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01-07-2019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31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Florence 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11-06-2019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20-06-2019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28-06-2019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г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3199" y="1494169"/>
            <a:ext cx="3172468" cy="211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продлить сезон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7448" y="2276872"/>
            <a:ext cx="7200800" cy="2671099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60</a:t>
            </a:r>
            <a:r>
              <a:rPr lang="ru-RU" dirty="0" smtClean="0"/>
              <a:t>-</a:t>
            </a:r>
            <a:r>
              <a:rPr lang="ru-RU" dirty="0" err="1" smtClean="0"/>
              <a:t>дневный</a:t>
            </a:r>
            <a:r>
              <a:rPr lang="ru-RU" dirty="0" smtClean="0"/>
              <a:t> урожай 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 </a:t>
            </a:r>
          </a:p>
          <a:p>
            <a:r>
              <a:rPr lang="ru-RU" dirty="0" smtClean="0"/>
              <a:t>Тоннели 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r>
              <a:rPr lang="ru-RU" dirty="0" smtClean="0"/>
              <a:t>Теплица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407426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60</a:t>
            </a:r>
            <a:r>
              <a:rPr lang="ru-RU" dirty="0" smtClean="0"/>
              <a:t>-</a:t>
            </a:r>
            <a:r>
              <a:rPr lang="ru-RU" dirty="0" err="1" smtClean="0"/>
              <a:t>дневный</a:t>
            </a:r>
            <a:r>
              <a:rPr lang="ru-RU" dirty="0" smtClean="0"/>
              <a:t> урожай 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9936" y="1556792"/>
            <a:ext cx="5628117" cy="4221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23392" y="2651673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Используйт</a:t>
            </a:r>
            <a:r>
              <a:rPr lang="ru-RU" dirty="0" smtClean="0"/>
              <a:t>е саженцы класса </a:t>
            </a:r>
            <a:r>
              <a:rPr lang="nl-NL" dirty="0" smtClean="0"/>
              <a:t>A</a:t>
            </a:r>
            <a:r>
              <a:rPr lang="nl-NL" dirty="0" smtClean="0"/>
              <a:t>+/A++ </a:t>
            </a:r>
            <a:r>
              <a:rPr lang="ru-RU" dirty="0" smtClean="0"/>
              <a:t>или</a:t>
            </a:r>
            <a:r>
              <a:rPr lang="nl-NL" dirty="0" smtClean="0"/>
              <a:t> Waitingbed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Посадка с апреля по июнь</a:t>
            </a:r>
            <a:r>
              <a:rPr lang="nl-NL" dirty="0" smtClean="0"/>
              <a:t>/</a:t>
            </a:r>
            <a:r>
              <a:rPr lang="ru-RU" dirty="0" smtClean="0"/>
              <a:t>июль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Плодоношение в июле-августе-сентябре</a:t>
            </a:r>
            <a:r>
              <a:rPr lang="nl-NL" dirty="0" smtClean="0"/>
              <a:t>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35.000 </a:t>
            </a:r>
            <a:r>
              <a:rPr lang="ru-RU" dirty="0" smtClean="0"/>
              <a:t>саженцев на га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Урожайность </a:t>
            </a:r>
            <a:r>
              <a:rPr lang="nl-NL" dirty="0" smtClean="0"/>
              <a:t>300-500</a:t>
            </a:r>
            <a:r>
              <a:rPr lang="ru-RU" dirty="0" smtClean="0"/>
              <a:t>г</a:t>
            </a:r>
            <a:r>
              <a:rPr lang="nl-NL" dirty="0" smtClean="0"/>
              <a:t>/</a:t>
            </a:r>
            <a:r>
              <a:rPr lang="ru-RU" dirty="0" smtClean="0"/>
              <a:t>куст</a:t>
            </a:r>
            <a:r>
              <a:rPr lang="nl-NL" dirty="0" smtClean="0"/>
              <a:t>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Планируемая урожайность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Зимовка для второго года урожая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18285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Выращивание в тоннелях 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960" y="1556792"/>
            <a:ext cx="5616624" cy="421246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51384" y="2132856"/>
            <a:ext cx="533966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Раннеспелые сорта с 2 урожаями в год на субстрате </a:t>
            </a:r>
            <a:endParaRPr lang="nl-NL" dirty="0" smtClean="0"/>
          </a:p>
          <a:p>
            <a:endParaRPr lang="nl-NL" dirty="0"/>
          </a:p>
          <a:p>
            <a:r>
              <a:rPr lang="ru-RU" dirty="0" smtClean="0"/>
              <a:t>Вариант </a:t>
            </a:r>
            <a:r>
              <a:rPr lang="nl-NL" dirty="0" smtClean="0"/>
              <a:t>1</a:t>
            </a:r>
            <a:r>
              <a:rPr lang="nl-NL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A+/A++ </a:t>
            </a:r>
            <a:r>
              <a:rPr lang="ru-RU" dirty="0" smtClean="0"/>
              <a:t>весной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Плодоношение в мае и июне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4.0 - </a:t>
            </a:r>
            <a:r>
              <a:rPr lang="nl-NL" dirty="0" smtClean="0"/>
              <a:t>4.5</a:t>
            </a:r>
            <a:r>
              <a:rPr lang="ru-RU" dirty="0" smtClean="0"/>
              <a:t> </a:t>
            </a:r>
            <a:r>
              <a:rPr lang="ru-RU" dirty="0" smtClean="0"/>
              <a:t>кг</a:t>
            </a:r>
            <a:r>
              <a:rPr lang="nl-NL" dirty="0" smtClean="0"/>
              <a:t>/m1 </a:t>
            </a:r>
            <a:endParaRPr lang="nl-NL" dirty="0" smtClean="0"/>
          </a:p>
          <a:p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Посадка летом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Плодоношение в</a:t>
            </a:r>
            <a:r>
              <a:rPr lang="nl-NL" dirty="0" smtClean="0"/>
              <a:t> </a:t>
            </a:r>
            <a:r>
              <a:rPr lang="ru-RU" dirty="0" smtClean="0"/>
              <a:t>августе-сентябре-октябре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4.0 </a:t>
            </a:r>
            <a:r>
              <a:rPr lang="ru-RU" dirty="0" smtClean="0"/>
              <a:t>кг</a:t>
            </a:r>
            <a:r>
              <a:rPr lang="nl-NL" dirty="0" smtClean="0"/>
              <a:t>/m1 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9811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Выращивание в тоннелях 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18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960" y="1556792"/>
            <a:ext cx="5616624" cy="421246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51384" y="2132856"/>
            <a:ext cx="533966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Раннеспелые сорта с 2 урожаями в год на субстрате </a:t>
            </a:r>
            <a:endParaRPr lang="nl-NL" dirty="0" smtClean="0"/>
          </a:p>
          <a:p>
            <a:endParaRPr lang="nl-NL" dirty="0"/>
          </a:p>
          <a:p>
            <a:r>
              <a:rPr lang="ru-RU" dirty="0" smtClean="0"/>
              <a:t>Вариант </a:t>
            </a:r>
            <a:r>
              <a:rPr lang="nl-NL" dirty="0" smtClean="0"/>
              <a:t>2</a:t>
            </a:r>
            <a:r>
              <a:rPr lang="nl-NL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Посадка летом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Плодоношение в</a:t>
            </a:r>
            <a:r>
              <a:rPr lang="nl-NL" dirty="0" smtClean="0"/>
              <a:t> </a:t>
            </a:r>
            <a:r>
              <a:rPr lang="ru-RU" dirty="0" smtClean="0"/>
              <a:t>августе-сентябре-октябре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4.0 </a:t>
            </a:r>
            <a:r>
              <a:rPr lang="ru-RU" dirty="0" smtClean="0"/>
              <a:t>кг</a:t>
            </a:r>
            <a:r>
              <a:rPr lang="nl-NL" dirty="0" smtClean="0"/>
              <a:t>/m1  </a:t>
            </a:r>
            <a:endParaRPr lang="nl-NL" dirty="0" smtClean="0"/>
          </a:p>
          <a:p>
            <a:r>
              <a:rPr lang="nl-NL" dirty="0" smtClean="0"/>
              <a:t>Overwinter </a:t>
            </a:r>
            <a:r>
              <a:rPr lang="nl-NL" dirty="0" err="1" smtClean="0"/>
              <a:t>crop</a:t>
            </a:r>
            <a:r>
              <a:rPr lang="nl-NL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Второй урожай в мае-июне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4.5 – 5.0 </a:t>
            </a:r>
            <a:r>
              <a:rPr lang="ru-RU" dirty="0" smtClean="0"/>
              <a:t>кг</a:t>
            </a:r>
            <a:r>
              <a:rPr lang="nl-NL" dirty="0" smtClean="0"/>
              <a:t>/m1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1676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Выращивание в тоннелях 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19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960" y="1556792"/>
            <a:ext cx="5616624" cy="421246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51384" y="2060848"/>
            <a:ext cx="483190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Ремонтантные сорта на субстрате </a:t>
            </a:r>
            <a:endParaRPr lang="nl-NL" dirty="0" smtClean="0"/>
          </a:p>
          <a:p>
            <a:endParaRPr lang="nl-NL" dirty="0"/>
          </a:p>
          <a:p>
            <a:r>
              <a:rPr lang="ru-RU" dirty="0" smtClean="0"/>
              <a:t>Использование саженцев </a:t>
            </a:r>
            <a:r>
              <a:rPr lang="en-US" dirty="0" smtClean="0"/>
              <a:t>tray / </a:t>
            </a:r>
            <a:r>
              <a:rPr lang="en-US" dirty="0" err="1" smtClean="0"/>
              <a:t>minitray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Посадка весной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1 </a:t>
            </a:r>
            <a:r>
              <a:rPr lang="ru-RU" dirty="0" smtClean="0"/>
              <a:t>посадка в год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Первый ранний урожай в мае</a:t>
            </a:r>
            <a:r>
              <a:rPr lang="nl-NL" dirty="0" smtClean="0"/>
              <a:t>/</a:t>
            </a:r>
            <a:r>
              <a:rPr lang="ru-RU" dirty="0" smtClean="0"/>
              <a:t>июне</a:t>
            </a:r>
            <a:r>
              <a:rPr lang="nl-NL" dirty="0" smtClean="0"/>
              <a:t> 2.5</a:t>
            </a:r>
            <a:r>
              <a:rPr lang="ru-RU" dirty="0" smtClean="0"/>
              <a:t>кг</a:t>
            </a:r>
            <a:r>
              <a:rPr lang="nl-NL" dirty="0" smtClean="0"/>
              <a:t>/</a:t>
            </a:r>
            <a:r>
              <a:rPr lang="ru-RU" dirty="0" smtClean="0"/>
              <a:t>м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Плодоношение в течение лета до сентября </a:t>
            </a:r>
            <a:r>
              <a:rPr lang="nl-NL" dirty="0" smtClean="0"/>
              <a:t>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Итоговая урожайност</a:t>
            </a:r>
            <a:r>
              <a:rPr lang="ru-RU" dirty="0" smtClean="0"/>
              <a:t>ь </a:t>
            </a:r>
            <a:r>
              <a:rPr lang="nl-NL" dirty="0" smtClean="0"/>
              <a:t>8</a:t>
            </a:r>
            <a:r>
              <a:rPr lang="ru-RU" dirty="0" smtClean="0"/>
              <a:t> кг</a:t>
            </a:r>
            <a:r>
              <a:rPr lang="nl-NL" dirty="0" smtClean="0"/>
              <a:t>/</a:t>
            </a:r>
            <a:r>
              <a:rPr lang="ru-RU" dirty="0" smtClean="0"/>
              <a:t>м в год</a:t>
            </a:r>
            <a:r>
              <a:rPr lang="nl-NL" dirty="0" smtClean="0"/>
              <a:t>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32748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компании </a:t>
            </a:r>
            <a:r>
              <a:rPr lang="nl-NL" dirty="0" smtClean="0"/>
              <a:t>Flevoplant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2204864"/>
            <a:ext cx="10801200" cy="345638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Опыт в селекции и производстве саженцев садовой земляники с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1958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года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Семейный бизнес 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сотрудников 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0-450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сезонных работников 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8004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Выращивание в теплицах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289994" y="2132856"/>
            <a:ext cx="557280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Без искусственного света</a:t>
            </a:r>
            <a:endParaRPr lang="nl-NL" dirty="0" smtClean="0"/>
          </a:p>
          <a:p>
            <a:endParaRPr lang="nl-NL" dirty="0"/>
          </a:p>
          <a:p>
            <a:r>
              <a:rPr lang="ru-RU" dirty="0" smtClean="0"/>
              <a:t>Традиционный двойной урожай</a:t>
            </a:r>
            <a:r>
              <a:rPr lang="nl-NL" dirty="0" smtClean="0"/>
              <a:t>: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Посадка в августе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Плодоношение с сентября до декабря </a:t>
            </a:r>
            <a:r>
              <a:rPr lang="nl-NL" dirty="0" smtClean="0"/>
              <a:t>(4.0</a:t>
            </a:r>
            <a:r>
              <a:rPr lang="ru-RU" dirty="0" smtClean="0"/>
              <a:t> кг</a:t>
            </a:r>
            <a:r>
              <a:rPr lang="nl-NL" dirty="0" smtClean="0"/>
              <a:t>/</a:t>
            </a:r>
            <a:r>
              <a:rPr lang="ru-RU" dirty="0" smtClean="0"/>
              <a:t>кв.м</a:t>
            </a:r>
            <a:r>
              <a:rPr lang="nl-NL" dirty="0" smtClean="0"/>
              <a:t>)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Плодоношение с</a:t>
            </a:r>
            <a:r>
              <a:rPr lang="nl-NL" dirty="0" smtClean="0"/>
              <a:t> </a:t>
            </a:r>
            <a:r>
              <a:rPr lang="ru-RU" dirty="0" smtClean="0"/>
              <a:t>апреля до июня </a:t>
            </a:r>
            <a:r>
              <a:rPr lang="nl-NL" dirty="0" smtClean="0"/>
              <a:t>(8.0</a:t>
            </a:r>
            <a:r>
              <a:rPr lang="ru-RU" dirty="0" smtClean="0"/>
              <a:t>кг</a:t>
            </a:r>
            <a:r>
              <a:rPr lang="nl-NL" dirty="0" smtClean="0"/>
              <a:t>/</a:t>
            </a:r>
            <a:r>
              <a:rPr lang="ru-RU" dirty="0" smtClean="0"/>
              <a:t>кв.м</a:t>
            </a:r>
            <a:r>
              <a:rPr lang="nl-NL" dirty="0" smtClean="0"/>
              <a:t>)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ru-RU" dirty="0" smtClean="0"/>
              <a:t>Свежий весенний урожай</a:t>
            </a:r>
            <a:r>
              <a:rPr lang="nl-NL" dirty="0" smtClean="0"/>
              <a:t>: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Посадка в январе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Плодоношение с середины марта до середины мая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(8.0</a:t>
            </a:r>
            <a:r>
              <a:rPr lang="ru-RU" dirty="0" smtClean="0"/>
              <a:t> кг/кв.м</a:t>
            </a:r>
            <a:r>
              <a:rPr lang="nl-NL" dirty="0" smtClean="0"/>
              <a:t>) 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959" y="1545764"/>
            <a:ext cx="5605662" cy="420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347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Выращивание в теплицах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239349" y="2132856"/>
            <a:ext cx="54381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Использование искусственного освещения для </a:t>
            </a:r>
          </a:p>
          <a:p>
            <a:r>
              <a:rPr lang="ru-RU" dirty="0" smtClean="0"/>
              <a:t>выращивания зимой</a:t>
            </a:r>
            <a:endParaRPr lang="nl-NL" dirty="0" smtClean="0"/>
          </a:p>
          <a:p>
            <a:endParaRPr lang="nl-NL" dirty="0"/>
          </a:p>
          <a:p>
            <a:r>
              <a:rPr lang="ru-RU" dirty="0" smtClean="0"/>
              <a:t>Зимняя посадка</a:t>
            </a:r>
            <a:r>
              <a:rPr lang="nl-NL" dirty="0" smtClean="0"/>
              <a:t>: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Посадка в октябре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Плодоношение с декабря по февраль </a:t>
            </a:r>
            <a:r>
              <a:rPr lang="nl-NL" dirty="0" smtClean="0"/>
              <a:t>(5.5</a:t>
            </a:r>
            <a:r>
              <a:rPr lang="ru-RU" dirty="0" smtClean="0"/>
              <a:t> кг</a:t>
            </a:r>
            <a:r>
              <a:rPr lang="nl-NL" dirty="0" smtClean="0"/>
              <a:t>/</a:t>
            </a:r>
            <a:r>
              <a:rPr lang="ru-RU" dirty="0" smtClean="0"/>
              <a:t>кв.м</a:t>
            </a:r>
            <a:r>
              <a:rPr lang="nl-NL" dirty="0" smtClean="0"/>
              <a:t>)</a:t>
            </a:r>
            <a:endParaRPr lang="nl-NL" dirty="0" smtClean="0"/>
          </a:p>
          <a:p>
            <a:endParaRPr lang="nl-NL" dirty="0"/>
          </a:p>
          <a:p>
            <a:r>
              <a:rPr lang="ru-RU" dirty="0" smtClean="0"/>
              <a:t>Зимняя посадка</a:t>
            </a:r>
            <a:r>
              <a:rPr lang="nl-NL" dirty="0" smtClean="0"/>
              <a:t>: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Посадка в декабре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Плодоношение с </a:t>
            </a:r>
            <a:r>
              <a:rPr lang="ru-RU" dirty="0" smtClean="0"/>
              <a:t>середины февраля</a:t>
            </a:r>
            <a:r>
              <a:rPr lang="nl-NL" dirty="0" smtClean="0"/>
              <a:t> </a:t>
            </a:r>
            <a:r>
              <a:rPr lang="ru-RU" dirty="0" smtClean="0"/>
              <a:t>до середины </a:t>
            </a:r>
          </a:p>
          <a:p>
            <a:pPr marL="285750" indent="-285750"/>
            <a:r>
              <a:rPr lang="ru-RU" dirty="0" smtClean="0"/>
              <a:t>апреля </a:t>
            </a:r>
            <a:r>
              <a:rPr lang="nl-NL" dirty="0" smtClean="0"/>
              <a:t>(8.0</a:t>
            </a:r>
            <a:r>
              <a:rPr lang="ru-RU" dirty="0" smtClean="0"/>
              <a:t> кг/кв.м</a:t>
            </a:r>
            <a:r>
              <a:rPr lang="nl-NL" dirty="0" smtClean="0"/>
              <a:t>) 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960" y="1556792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45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Advice</a:t>
            </a:r>
            <a:r>
              <a:rPr lang="nl-NL" dirty="0" smtClean="0"/>
              <a:t> of Flevoplant  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22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12" t="19763"/>
          <a:stretch/>
        </p:blipFill>
        <p:spPr>
          <a:xfrm>
            <a:off x="6600056" y="1579001"/>
            <a:ext cx="4661460" cy="3355924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256933" y="4998365"/>
            <a:ext cx="334771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 smtClean="0"/>
              <a:t>Wilbert van </a:t>
            </a:r>
            <a:r>
              <a:rPr lang="nl-NL" sz="2000" b="1" dirty="0" err="1" smtClean="0"/>
              <a:t>Oers</a:t>
            </a:r>
            <a:endParaRPr lang="nl-NL" sz="2000" b="1" dirty="0" smtClean="0"/>
          </a:p>
          <a:p>
            <a:pPr algn="ctr"/>
            <a:r>
              <a:rPr lang="ru-RU" dirty="0" smtClean="0"/>
              <a:t>Техническая поддержка</a:t>
            </a:r>
            <a:r>
              <a:rPr lang="nl-NL" dirty="0" smtClean="0"/>
              <a:t> </a:t>
            </a:r>
            <a:endParaRPr lang="nl-NL" dirty="0" smtClean="0"/>
          </a:p>
          <a:p>
            <a:pPr algn="ctr"/>
            <a:r>
              <a:rPr lang="ru-RU" dirty="0" smtClean="0"/>
              <a:t>Оперативное консультирование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89" b="17942"/>
          <a:stretch/>
        </p:blipFill>
        <p:spPr>
          <a:xfrm>
            <a:off x="767408" y="1579001"/>
            <a:ext cx="4680520" cy="3355924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59668" y="4998365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 dirty="0" smtClean="0"/>
              <a:t>Erik Dekker </a:t>
            </a:r>
            <a:endParaRPr lang="nl-NL" sz="2000" b="1" dirty="0"/>
          </a:p>
          <a:p>
            <a:pPr algn="ctr"/>
            <a:r>
              <a:rPr lang="ru-RU" dirty="0" smtClean="0"/>
              <a:t>Оперативное консультирование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80378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 купить</a:t>
            </a:r>
            <a:r>
              <a:rPr lang="nl-NL" dirty="0" smtClean="0"/>
              <a:t>? 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23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EF6323D0-8E85-4C05-AFD6-86E72B62F2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7478" y="2348880"/>
            <a:ext cx="3384376" cy="205150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49437" y="5085184"/>
            <a:ext cx="5220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Анна Крузо – представитель по продажам в России</a:t>
            </a:r>
            <a:endParaRPr lang="nl-NL" dirty="0" smtClean="0"/>
          </a:p>
          <a:p>
            <a:pPr algn="ctr"/>
            <a:r>
              <a:rPr lang="nl-NL" dirty="0" smtClean="0"/>
              <a:t> </a:t>
            </a:r>
            <a:r>
              <a:rPr lang="ru-RU" dirty="0" smtClean="0"/>
              <a:t>Напрямую из Голландии </a:t>
            </a:r>
            <a:r>
              <a:rPr lang="nl-NL" dirty="0" smtClean="0"/>
              <a:t>– </a:t>
            </a:r>
            <a:r>
              <a:rPr lang="ru-RU" dirty="0" smtClean="0"/>
              <a:t>Эрик </a:t>
            </a:r>
            <a:r>
              <a:rPr lang="ru-RU" dirty="0" err="1" smtClean="0"/>
              <a:t>Деккер</a:t>
            </a:r>
            <a:r>
              <a:rPr lang="ru-RU" dirty="0" smtClean="0"/>
              <a:t> </a:t>
            </a:r>
            <a:endParaRPr lang="nl-NL" dirty="0"/>
          </a:p>
          <a:p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2144" y="1376053"/>
            <a:ext cx="3024336" cy="302433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8047731" y="5085184"/>
            <a:ext cx="205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Василий Меркулов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717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="" xmlns:a16="http://schemas.microsoft.com/office/drawing/2014/main" id="{8CAE09D3-3B15-454B-9613-13659F2D1E05}"/>
              </a:ext>
            </a:extLst>
          </p:cNvPr>
          <p:cNvSpPr/>
          <p:nvPr/>
        </p:nvSpPr>
        <p:spPr>
          <a:xfrm>
            <a:off x="0" y="6643396"/>
            <a:ext cx="12192000" cy="214604"/>
          </a:xfrm>
          <a:prstGeom prst="rect">
            <a:avLst/>
          </a:prstGeom>
          <a:solidFill>
            <a:srgbClr val="1F3285"/>
          </a:solidFill>
          <a:ln>
            <a:solidFill>
              <a:srgbClr val="1F3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="" xmlns:a16="http://schemas.microsoft.com/office/drawing/2014/main" id="{7BF7AE52-AC3E-44B2-AB11-8C38C2E9F7F0}"/>
              </a:ext>
            </a:extLst>
          </p:cNvPr>
          <p:cNvSpPr/>
          <p:nvPr/>
        </p:nvSpPr>
        <p:spPr>
          <a:xfrm>
            <a:off x="0" y="6204857"/>
            <a:ext cx="12192000" cy="4385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>
              <a:solidFill>
                <a:prstClr val="white"/>
              </a:solidFill>
            </a:endParaRPr>
          </a:p>
          <a:p>
            <a:pPr algn="ctr"/>
            <a:r>
              <a:rPr lang="nl-NL" sz="1600" dirty="0">
                <a:solidFill>
                  <a:prstClr val="white"/>
                </a:solidFill>
              </a:rPr>
              <a:t>AARDBEIPLANTEN – STRAWBERRY PLANTS – ERDBEERPFLANZEN – AARDBEIPLANTEN – STRAWBERRY PLANTS - ERDBEERPFLANZEN</a:t>
            </a:r>
          </a:p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7" name="AutoShape 4" descr="logo">
            <a:extLst>
              <a:ext uri="{FF2B5EF4-FFF2-40B4-BE49-F238E27FC236}">
                <a16:creationId xmlns="" xmlns:a16="http://schemas.microsoft.com/office/drawing/2014/main" id="{89A3A38A-90D8-46D5-968C-6B4503B7A8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8" name="AutoShape 6" descr="logo">
            <a:extLst>
              <a:ext uri="{FF2B5EF4-FFF2-40B4-BE49-F238E27FC236}">
                <a16:creationId xmlns="" xmlns:a16="http://schemas.microsoft.com/office/drawing/2014/main" id="{E4075170-4D43-47D6-8E31-F4DD85ECF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prstClr val="black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0FB0DE8E-949D-4A99-990C-8E394FEAE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463" y="1923661"/>
            <a:ext cx="5198452" cy="3315477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="" xmlns:a16="http://schemas.microsoft.com/office/drawing/2014/main" id="{7012B5E4-B8B7-4E4D-A7D3-94AD5D664477}"/>
              </a:ext>
            </a:extLst>
          </p:cNvPr>
          <p:cNvSpPr/>
          <p:nvPr/>
        </p:nvSpPr>
        <p:spPr>
          <a:xfrm>
            <a:off x="0" y="0"/>
            <a:ext cx="12192000" cy="214604"/>
          </a:xfrm>
          <a:prstGeom prst="rect">
            <a:avLst/>
          </a:prstGeom>
          <a:solidFill>
            <a:srgbClr val="1F3285"/>
          </a:solidFill>
          <a:ln>
            <a:solidFill>
              <a:srgbClr val="1F3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="" xmlns:a16="http://schemas.microsoft.com/office/drawing/2014/main" id="{8609A84F-603B-429A-A7B8-9C5A80567B89}"/>
              </a:ext>
            </a:extLst>
          </p:cNvPr>
          <p:cNvSpPr/>
          <p:nvPr/>
        </p:nvSpPr>
        <p:spPr>
          <a:xfrm>
            <a:off x="0" y="214604"/>
            <a:ext cx="12192000" cy="4385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>
              <a:solidFill>
                <a:prstClr val="white"/>
              </a:solidFill>
            </a:endParaRPr>
          </a:p>
          <a:p>
            <a:pPr algn="ctr"/>
            <a:r>
              <a:rPr lang="nl-NL" sz="1600" dirty="0">
                <a:solidFill>
                  <a:prstClr val="white"/>
                </a:solidFill>
              </a:rPr>
              <a:t>AARDBEIPLANTEN – STRAWBERRY PLANTS – ERDBEERPFLANZEN – AARDBEIPLANTEN – STRAWBERRY PLANTS - ERDBEERPFLANZEN</a:t>
            </a:r>
          </a:p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61E63485-D9CC-43E1-A5A0-A69F74BF1E92}"/>
              </a:ext>
            </a:extLst>
          </p:cNvPr>
          <p:cNvSpPr txBox="1"/>
          <p:nvPr/>
        </p:nvSpPr>
        <p:spPr>
          <a:xfrm>
            <a:off x="6868885" y="2538639"/>
            <a:ext cx="3863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Благодарю за внимание!</a:t>
            </a:r>
            <a:endParaRPr lang="nl-NL" sz="60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8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2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компании </a:t>
            </a:r>
            <a:r>
              <a:rPr lang="nl-NL" dirty="0" smtClean="0"/>
              <a:t>Flevoplant 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425" y="1386454"/>
            <a:ext cx="5112568" cy="383442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272650" y="1937996"/>
            <a:ext cx="4412339" cy="3309255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2135560" y="5439552"/>
            <a:ext cx="577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Разведени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 саженцев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фриго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 открытом грунте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(45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млн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1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компании </a:t>
            </a:r>
            <a:r>
              <a:rPr lang="nl-NL" dirty="0" smtClean="0"/>
              <a:t>Flevoplant 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4439816" y="515719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Теплица для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разведения сеянцев и саженцев в лотках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25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млн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 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4072" y="1478313"/>
            <a:ext cx="4776531" cy="358239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7" r="2193"/>
          <a:stretch/>
        </p:blipFill>
        <p:spPr>
          <a:xfrm>
            <a:off x="695400" y="1478313"/>
            <a:ext cx="4765456" cy="35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32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сорта, интересные для России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7449" y="2060848"/>
            <a:ext cx="8784976" cy="33843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Ранний сорт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Dahli </a:t>
            </a:r>
          </a:p>
          <a:p>
            <a:pPr marL="0" indent="0">
              <a:buNone/>
            </a:pP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Средний сорт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Sonsation</a:t>
            </a:r>
          </a:p>
          <a:p>
            <a:pPr marL="0" indent="0">
              <a:buNone/>
            </a:pP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Поздний сорт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Faith  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333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9107851" y="6356351"/>
            <a:ext cx="2844800" cy="365125"/>
          </a:xfrm>
        </p:spPr>
        <p:txBody>
          <a:bodyPr/>
          <a:lstStyle/>
          <a:p>
            <a:fld id="{CE415260-3025-4816-AF96-75FEF8F6EA47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49" name="Tekstvak 48"/>
          <p:cNvSpPr txBox="1"/>
          <p:nvPr/>
        </p:nvSpPr>
        <p:spPr>
          <a:xfrm>
            <a:off x="239349" y="1569688"/>
            <a:ext cx="7008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 smtClean="0">
                <a:solidFill>
                  <a:srgbClr val="0556A5"/>
                </a:solidFill>
              </a:rPr>
              <a:t>Dahli </a:t>
            </a:r>
            <a:r>
              <a:rPr lang="nl-NL" sz="2400" b="1" dirty="0" smtClean="0">
                <a:solidFill>
                  <a:srgbClr val="0556A5"/>
                </a:solidFill>
              </a:rPr>
              <a:t>´´</a:t>
            </a:r>
            <a:r>
              <a:rPr lang="ru-RU" sz="2400" b="1" dirty="0" smtClean="0">
                <a:solidFill>
                  <a:srgbClr val="0556A5"/>
                </a:solidFill>
              </a:rPr>
              <a:t>Красивый и ранний</a:t>
            </a:r>
            <a:r>
              <a:rPr lang="nl-NL" sz="2400" b="1" dirty="0" smtClean="0">
                <a:solidFill>
                  <a:srgbClr val="0556A5"/>
                </a:solidFill>
              </a:rPr>
              <a:t>´´ </a:t>
            </a:r>
            <a:endParaRPr lang="nl-NL" sz="6600" b="1" dirty="0">
              <a:solidFill>
                <a:srgbClr val="0556A5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9574583" y="4163987"/>
            <a:ext cx="1271099" cy="1996869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9587375" y="2687716"/>
            <a:ext cx="1245518" cy="1996867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9581752" y="1233689"/>
            <a:ext cx="1256766" cy="199686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9576" y="2585351"/>
            <a:ext cx="4680520" cy="311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58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Dahli</a:t>
            </a:r>
            <a:r>
              <a:rPr lang="nl-NL" dirty="0" smtClean="0"/>
              <a:t> (10-50-01)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9107851" y="6356351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15260-3025-4816-AF96-75FEF8F6EA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9976" y="2180227"/>
            <a:ext cx="5185523" cy="3456384"/>
          </a:xfrm>
          <a:prstGeom prst="rect">
            <a:avLst/>
          </a:prstGeom>
        </p:spPr>
      </p:pic>
      <p:sp>
        <p:nvSpPr>
          <p:cNvPr id="31" name="Tekstvak 30">
            <a:extLst>
              <a:ext uri="{FF2B5EF4-FFF2-40B4-BE49-F238E27FC236}">
                <a16:creationId xmlns="" xmlns:a16="http://schemas.microsoft.com/office/drawing/2014/main" id="{35972903-AEC6-4710-8C8A-3F5AC512C97E}"/>
              </a:ext>
            </a:extLst>
          </p:cNvPr>
          <p:cNvSpPr txBox="1"/>
          <p:nvPr/>
        </p:nvSpPr>
        <p:spPr>
          <a:xfrm>
            <a:off x="911424" y="2276872"/>
            <a:ext cx="21790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Вкус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Форма</a:t>
            </a:r>
            <a:endParaRPr lang="nl-NL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Срок хранения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Урожайность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Стойкость к заболеваниям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Чувствительность к жаре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4402" y="2564904"/>
            <a:ext cx="810838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67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205E08B-46C4-422B-8E07-5C869318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Dahli</a:t>
            </a:r>
            <a:r>
              <a:rPr lang="nl-NL" dirty="0" smtClean="0"/>
              <a:t> (10-50-01)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E890C146-43A6-4202-8FE3-4AC3CF0F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260-3025-4816-AF96-75FEF8F6EA47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E8525910-20E3-4FB5-90E5-DD2D076CC150}"/>
              </a:ext>
            </a:extLst>
          </p:cNvPr>
          <p:cNvSpPr/>
          <p:nvPr/>
        </p:nvSpPr>
        <p:spPr>
          <a:xfrm>
            <a:off x="2421844" y="205001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Локация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Köln-Auweiler 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Германия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endParaRPr lang="nl-NL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Расстояние между кустами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30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см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Тип рассады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свежие саженцы в лотках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Система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один ряд с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T-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пленкой 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Дата посадки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</a:rPr>
              <a:t>23-08-2018</a:t>
            </a:r>
            <a:endParaRPr lang="nl-NL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2617252"/>
              </p:ext>
            </p:extLst>
          </p:nvPr>
        </p:nvGraphicFramePr>
        <p:xfrm>
          <a:off x="2421844" y="3933056"/>
          <a:ext cx="7200802" cy="1512169"/>
        </p:xfrm>
        <a:graphic>
          <a:graphicData uri="http://schemas.openxmlformats.org/drawingml/2006/table">
            <a:tbl>
              <a:tblPr/>
              <a:tblGrid>
                <a:gridCol w="774106"/>
                <a:gridCol w="1171858"/>
                <a:gridCol w="1444782"/>
                <a:gridCol w="1294209"/>
                <a:gridCol w="1581489"/>
                <a:gridCol w="934358"/>
              </a:tblGrid>
              <a:tr h="5956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Сорт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Класс </a:t>
                      </a:r>
                      <a:r>
                        <a:rPr lang="nl-N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</a:t>
                      </a:r>
                      <a:r>
                        <a:rPr lang="nl-N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растение</a:t>
                      </a:r>
                      <a:r>
                        <a:rPr lang="nl-N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Начало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плодоношения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урожая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Конец 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плодоношения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Вес ягод </a:t>
                      </a:r>
                      <a:endParaRPr lang="nl-N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283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Dahli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1.098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24-5-2019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5-6-2019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21-6-2019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</a:t>
                      </a:r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283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Clery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24-5-2019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5-6-2019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21-6-2019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2980" y="1700808"/>
            <a:ext cx="2963958" cy="19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55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9107851" y="6356351"/>
            <a:ext cx="2844800" cy="365125"/>
          </a:xfrm>
        </p:spPr>
        <p:txBody>
          <a:bodyPr/>
          <a:lstStyle/>
          <a:p>
            <a:fld id="{CE415260-3025-4816-AF96-75FEF8F6EA47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49" name="Tekstvak 48"/>
          <p:cNvSpPr txBox="1"/>
          <p:nvPr/>
        </p:nvSpPr>
        <p:spPr>
          <a:xfrm>
            <a:off x="239348" y="1268760"/>
            <a:ext cx="8868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>
                <a:solidFill>
                  <a:srgbClr val="0556A5"/>
                </a:solidFill>
              </a:rPr>
              <a:t>Sonsation </a:t>
            </a:r>
            <a:r>
              <a:rPr lang="nl-NL" sz="2400" b="1" dirty="0" smtClean="0">
                <a:solidFill>
                  <a:srgbClr val="0556A5"/>
                </a:solidFill>
              </a:rPr>
              <a:t>‘</a:t>
            </a:r>
            <a:r>
              <a:rPr lang="ru-RU" sz="2400" b="1" dirty="0" smtClean="0">
                <a:solidFill>
                  <a:srgbClr val="0556A5"/>
                </a:solidFill>
              </a:rPr>
              <a:t>Очен</a:t>
            </a:r>
            <a:r>
              <a:rPr lang="ru-RU" sz="2400" b="1" dirty="0" smtClean="0">
                <a:solidFill>
                  <a:srgbClr val="0556A5"/>
                </a:solidFill>
              </a:rPr>
              <a:t>ь вкусный среднеспелый сорт</a:t>
            </a:r>
            <a:r>
              <a:rPr lang="nl-NL" sz="2400" b="1" dirty="0" smtClean="0">
                <a:solidFill>
                  <a:srgbClr val="0556A5"/>
                </a:solidFill>
              </a:rPr>
              <a:t>’’ </a:t>
            </a:r>
            <a:endParaRPr lang="nl-NL" sz="2400" b="1" dirty="0">
              <a:solidFill>
                <a:srgbClr val="0556A5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00733" y="1538210"/>
            <a:ext cx="2015337" cy="13147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0733" y="3091741"/>
            <a:ext cx="1998562" cy="131529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05042" y="4645840"/>
            <a:ext cx="2004831" cy="1262617"/>
          </a:xfrm>
          <a:prstGeom prst="rect">
            <a:avLst/>
          </a:prstGeom>
        </p:spPr>
      </p:pic>
      <p:pic>
        <p:nvPicPr>
          <p:cNvPr id="9" name="3F6060A7-5BE6-4277-88A7-30A24A65A038" descr="cid:3F6060A7-5BE6-4277-88A7-30A24A65A038">
            <a:extLst>
              <a:ext uri="{FF2B5EF4-FFF2-40B4-BE49-F238E27FC236}">
                <a16:creationId xmlns="" xmlns:a16="http://schemas.microsoft.com/office/drawing/2014/main" id="{91E70FD0-AC51-4344-B856-49F3733FBCE1}"/>
              </a:ext>
            </a:extLst>
          </p:cNvPr>
          <p:cNvPicPr/>
          <p:nvPr/>
        </p:nvPicPr>
        <p:blipFill rotWithShape="1">
          <a:blip r:embed="rId5" r:link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65"/>
          <a:stretch>
            <a:fillRect/>
          </a:stretch>
        </p:blipFill>
        <p:spPr bwMode="auto">
          <a:xfrm>
            <a:off x="2549363" y="2564904"/>
            <a:ext cx="4248472" cy="3188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606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ossens Flevoplant template PPT v3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303BAB02F795478F5C8C18067E2142" ma:contentTypeVersion="8" ma:contentTypeDescription="Een nieuw document maken." ma:contentTypeScope="" ma:versionID="a0d62b2f2154d274f4b5abecd368a7e6">
  <xsd:schema xmlns:xsd="http://www.w3.org/2001/XMLSchema" xmlns:xs="http://www.w3.org/2001/XMLSchema" xmlns:p="http://schemas.microsoft.com/office/2006/metadata/properties" xmlns:ns2="8de09ef8-684b-4065-a33e-fb3b42ac7448" targetNamespace="http://schemas.microsoft.com/office/2006/metadata/properties" ma:root="true" ma:fieldsID="d357814d5a007ea76d0677fef466c36d" ns2:_="">
    <xsd:import namespace="8de09ef8-684b-4065-a33e-fb3b42ac74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e09ef8-684b-4065-a33e-fb3b42ac74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75C5D9-87B4-47CB-A2F1-A3C0638F09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e09ef8-684b-4065-a33e-fb3b42ac74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DF69D1-32BE-4E05-B3A9-85180CB2CC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EEF250-ECAD-4625-8FAA-871A190328F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Goossens Flevoplant template PPT v4</Template>
  <TotalTime>8952</TotalTime>
  <Words>663</Words>
  <Application>Microsoft Office PowerPoint</Application>
  <PresentationFormat>Произвольный</PresentationFormat>
  <Paragraphs>236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Goossens Flevoplant template PPT v3</vt:lpstr>
      <vt:lpstr>2_Aangepast ontwerp</vt:lpstr>
      <vt:lpstr>1_Aangepast ontwerp</vt:lpstr>
      <vt:lpstr>Aangepast ontwerp</vt:lpstr>
      <vt:lpstr>Kantoorthema</vt:lpstr>
      <vt:lpstr>1_Kantoorthema</vt:lpstr>
      <vt:lpstr>Эрик Деккер Менеджер по продажам</vt:lpstr>
      <vt:lpstr>О компании Flevoplant</vt:lpstr>
      <vt:lpstr>О компании Flevoplant </vt:lpstr>
      <vt:lpstr>О компании Flevoplant </vt:lpstr>
      <vt:lpstr>Новые сорта, интересные для России</vt:lpstr>
      <vt:lpstr>Слайд 6</vt:lpstr>
      <vt:lpstr>Dahli (10-50-01)</vt:lpstr>
      <vt:lpstr>Dahli (10-50-01)</vt:lpstr>
      <vt:lpstr>Слайд 9</vt:lpstr>
      <vt:lpstr>Sonsation </vt:lpstr>
      <vt:lpstr>Sonsation </vt:lpstr>
      <vt:lpstr>Слайд 12</vt:lpstr>
      <vt:lpstr>Faith </vt:lpstr>
      <vt:lpstr>Falco </vt:lpstr>
      <vt:lpstr>Как продлить сезон?</vt:lpstr>
      <vt:lpstr>60-дневный урожай </vt:lpstr>
      <vt:lpstr>Выращивание в тоннелях </vt:lpstr>
      <vt:lpstr>Выращивание в тоннелях  </vt:lpstr>
      <vt:lpstr>Выращивание в тоннелях </vt:lpstr>
      <vt:lpstr>Выращивание в теплицах</vt:lpstr>
      <vt:lpstr>Выращивание в теплицах</vt:lpstr>
      <vt:lpstr>Advice of Flevoplant  </vt:lpstr>
      <vt:lpstr>Где купить? </vt:lpstr>
      <vt:lpstr>Слайд 24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Goossens Flevoplant</dc:creator>
  <cp:lastModifiedBy>Natashita</cp:lastModifiedBy>
  <cp:revision>453</cp:revision>
  <cp:lastPrinted>2014-11-17T10:56:05Z</cp:lastPrinted>
  <dcterms:created xsi:type="dcterms:W3CDTF">2014-11-03T10:20:10Z</dcterms:created>
  <dcterms:modified xsi:type="dcterms:W3CDTF">2020-02-28T05:12:37Z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0x0101009F303BAB02F795478F5C8C18067E2142</vt:lpwstr>
  </property>
</Properties>
</file>